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6" r:id="rId16"/>
    <p:sldId id="270" r:id="rId17"/>
    <p:sldId id="271" r:id="rId18"/>
    <p:sldId id="272" r:id="rId19"/>
    <p:sldId id="273" r:id="rId20"/>
    <p:sldId id="274" r:id="rId21"/>
    <p:sldId id="275" r:id="rId22"/>
    <p:sldId id="279" r:id="rId23"/>
    <p:sldId id="281" r:id="rId24"/>
    <p:sldId id="277" r:id="rId25"/>
    <p:sldId id="280" r:id="rId26"/>
    <p:sldId id="278" r:id="rId27"/>
    <p:sldId id="282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zhou zhang" userId="934d3ac387026c43" providerId="LiveId" clId="{085B659D-8C4E-410B-98F5-D665C1040D54}"/>
    <pc:docChg chg="delSld">
      <pc:chgData name="zezhou zhang" userId="934d3ac387026c43" providerId="LiveId" clId="{085B659D-8C4E-410B-98F5-D665C1040D54}" dt="2025-03-20T19:15:59.702" v="6" actId="47"/>
      <pc:docMkLst>
        <pc:docMk/>
      </pc:docMkLst>
      <pc:sldChg chg="del">
        <pc:chgData name="zezhou zhang" userId="934d3ac387026c43" providerId="LiveId" clId="{085B659D-8C4E-410B-98F5-D665C1040D54}" dt="2025-03-20T19:15:59.702" v="6" actId="47"/>
        <pc:sldMkLst>
          <pc:docMk/>
          <pc:sldMk cId="2885840615" sldId="283"/>
        </pc:sldMkLst>
      </pc:sldChg>
      <pc:sldChg chg="del">
        <pc:chgData name="zezhou zhang" userId="934d3ac387026c43" providerId="LiveId" clId="{085B659D-8C4E-410B-98F5-D665C1040D54}" dt="2025-03-20T19:15:55.395" v="0" actId="47"/>
        <pc:sldMkLst>
          <pc:docMk/>
          <pc:sldMk cId="1311574695" sldId="284"/>
        </pc:sldMkLst>
      </pc:sldChg>
      <pc:sldChg chg="del">
        <pc:chgData name="zezhou zhang" userId="934d3ac387026c43" providerId="LiveId" clId="{085B659D-8C4E-410B-98F5-D665C1040D54}" dt="2025-03-20T19:15:56.216" v="1" actId="47"/>
        <pc:sldMkLst>
          <pc:docMk/>
          <pc:sldMk cId="2656458230" sldId="285"/>
        </pc:sldMkLst>
      </pc:sldChg>
      <pc:sldChg chg="del">
        <pc:chgData name="zezhou zhang" userId="934d3ac387026c43" providerId="LiveId" clId="{085B659D-8C4E-410B-98F5-D665C1040D54}" dt="2025-03-20T19:15:56.991" v="2" actId="47"/>
        <pc:sldMkLst>
          <pc:docMk/>
          <pc:sldMk cId="3632652895" sldId="286"/>
        </pc:sldMkLst>
      </pc:sldChg>
      <pc:sldChg chg="del">
        <pc:chgData name="zezhou zhang" userId="934d3ac387026c43" providerId="LiveId" clId="{085B659D-8C4E-410B-98F5-D665C1040D54}" dt="2025-03-20T19:15:59.070" v="5" actId="47"/>
        <pc:sldMkLst>
          <pc:docMk/>
          <pc:sldMk cId="112298441" sldId="296"/>
        </pc:sldMkLst>
      </pc:sldChg>
      <pc:sldChg chg="del">
        <pc:chgData name="zezhou zhang" userId="934d3ac387026c43" providerId="LiveId" clId="{085B659D-8C4E-410B-98F5-D665C1040D54}" dt="2025-03-20T19:15:57.612" v="3" actId="47"/>
        <pc:sldMkLst>
          <pc:docMk/>
          <pc:sldMk cId="1731684949" sldId="297"/>
        </pc:sldMkLst>
      </pc:sldChg>
      <pc:sldChg chg="del">
        <pc:chgData name="zezhou zhang" userId="934d3ac387026c43" providerId="LiveId" clId="{085B659D-8C4E-410B-98F5-D665C1040D54}" dt="2025-03-20T19:15:58.240" v="4" actId="47"/>
        <pc:sldMkLst>
          <pc:docMk/>
          <pc:sldMk cId="277124841" sldId="29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BEEB2-EA0C-3EF8-2B51-DA7F846A7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C6AC4-B27D-024D-0AC6-615A12404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9A2F-10B5-40CC-8FC4-F0312202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B024C-7F58-9878-32F9-59D236EC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A50B6-94B1-7E14-F22F-8FF9A51E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0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5870-F4B2-D075-A372-57DE2315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E3371-9259-F254-5F7C-2F3D5A2E8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F5E6A-F259-2B7D-8AB1-90D18BE2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2EE0E-9B07-0372-CFB5-F0828229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69473-CE63-6CC8-5800-D866A4EF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8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948A6-112F-A093-BCCF-B78EF2912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DD29C-8D49-408D-4891-713ABBEC2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C39B0-567F-5639-FA1A-92DB71385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D6DE8-B671-FDBD-77E2-E351F775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F3A11-1D97-46F9-7BEC-33675E5B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0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5863-40D8-301C-680D-1B6AAD0F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7768-D85E-9CE2-0FFA-1E126D6D1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6D1E3-4B8E-773C-1E78-B2560EA30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DE1CD-018E-A862-2F11-F5866D63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FF3ED-9B86-F412-969D-5BBE29F6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7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02EB-E448-33AC-AA98-70AFF2BCC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F16D8-A04C-6344-36B3-09DB3DE0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63FCA-A579-5F91-3A51-B1836481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2A184-911C-5C5E-21F2-640A9D0B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2CA12-9F0E-00A2-A5F8-BE1F9644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9FE7-52CB-B9BE-F207-36CC92C5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CC78-0BEE-CB13-460F-37BC7CACC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72D44-EAC3-D58B-A823-27718E1C9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28F73-5ACA-66DC-223C-53308339C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CA4C5-0506-E6C4-FC1E-D46D80667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E42AA-7380-2F7D-B431-164B8620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87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3C53-B83C-543A-5A0D-7B6F7593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F2E27-E3B5-C22A-FB42-227666C4D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0CC2E-D761-D9FD-E661-2B2B2BCDC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398DD-CDE9-C1DB-E9F6-48086E212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F6529-BBAD-7327-8DEF-E97E49081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6B1888-5193-37D8-82E3-25A4D907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C62C3D-34CD-6C4D-8845-5DF6C3C3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1917B-9144-5223-95CB-F878EFEC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7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AE41-2E0B-9558-661E-0DF41BEB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226EC-5CBF-9DA4-B159-066B5566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C6BEE-2FC0-C22C-60E3-80169E40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F807F-B81D-48D2-367C-B5814360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2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30FEC-2A94-BD90-CA69-8A69A392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709FA-299F-AEF7-8912-77CE2CD2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3B555-AD8A-2624-EA43-71A4EB97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3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4BBC-8375-8166-5AB4-A828C45C5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542B-E2E7-718C-805C-AC457C4A0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F69F5-87FA-F65A-BD65-06A792D23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1B0D1-33B8-5EAE-CFB6-D2B3A09D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9404C-07FF-5670-70B1-CC63EF2A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46AD9-D226-29F4-F7E2-9D426AA7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333D-523E-3FBD-D1E5-734890B1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78DA46-AEF1-EE4E-FCAB-0692AAD2F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D0FB4-5B52-97F1-1352-69791AB76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E878F-25AC-0CF0-416A-C95710A9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3F4AB-911D-2234-B178-40065514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2416B-3D81-88CB-4D1E-ED979E2D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20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C6619-90D0-07DD-9E02-A22BDD03C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0B6A8-AE4C-AA99-5D82-56C0D457F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7E0BB-BC4F-27EB-F257-E31E2A3F4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CD95B-4151-4916-B7EC-DB21C07A327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44DC5-021E-8CF3-08C8-8F5192775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F761F-603B-A362-B07E-1271E2126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7B8F1-85C9-47EF-809D-B73CDFC0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9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tutorials/" TargetMode="External"/><Relationship Id="rId2" Type="http://schemas.openxmlformats.org/officeDocument/2006/relationships/hyperlink" Target="https://docs.arduino.cc/hardware/mega-256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paulmcwhort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tool/HDC2080EVM" TargetMode="External"/><Relationship Id="rId2" Type="http://schemas.openxmlformats.org/officeDocument/2006/relationships/hyperlink" Target="https://www.ti.com/product/HDC2080?utm_source=google&amp;utm_medium=cpc&amp;utm_campaign=asc-null-null-gpn_en-cpc-pf-google-tw&amp;utm_content=hdc2080&amp;ds_k=&amp;dcm=ye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essiveautomations.com/products/micro-servo-actuator-rs485" TargetMode="External"/><Relationship Id="rId2" Type="http://schemas.openxmlformats.org/officeDocument/2006/relationships/hyperlink" Target="https://learn.adafruit.com/adafruit-tsl2591/overview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ntstomata.wordpress.com/2018/01/30/stomatal-conductanc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45C4-CBE7-3E4F-57D9-3D68ECB7A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678A8-9681-63E5-14D3-4D21AD12CF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7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E5C8-6FE9-781E-2065-B1D1F1DF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 conductance measure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EDB4C-8FC0-651E-BE01-2989C5239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Diffusion– measures the rate of RH increase in a chamber clamped to the leaf surface. </a:t>
            </a:r>
            <a:r>
              <a:rPr lang="fr-FR" dirty="0"/>
              <a:t>(e.g., Delta-T </a:t>
            </a:r>
            <a:r>
              <a:rPr lang="fr-FR" dirty="0" err="1"/>
              <a:t>Device</a:t>
            </a:r>
            <a:r>
              <a:rPr lang="fr-FR" dirty="0"/>
              <a:t>: AP4)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3B375-81D2-7C72-A70E-DD5E1DC0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871" y="3244961"/>
            <a:ext cx="5801032" cy="23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5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0115-AE26-80B0-8DFD-A646FD94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 conductance measure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6AA6C-3D60-3BBA-1D06-B05A71792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Viscous or Mass Flow– measures the time (in 1/100th of a second) to force a fixed volume of pressurized air through the leaf. (e.g., </a:t>
            </a:r>
            <a:r>
              <a:rPr lang="en-US" dirty="0" err="1"/>
              <a:t>Thermoline</a:t>
            </a:r>
            <a:r>
              <a:rPr lang="en-US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20EE4-9079-E7A9-831A-AC38C121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611" y="3116826"/>
            <a:ext cx="1752894" cy="30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6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DCAD-6F10-5D07-EC3E-A2C6110C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 conductance measure method.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27446-1643-E89D-9160-E7B550C01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Balance – measures the vapor </a:t>
            </a:r>
            <a:r>
              <a:rPr lang="en-US" dirty="0" err="1"/>
              <a:t>fl</a:t>
            </a:r>
            <a:r>
              <a:rPr lang="en-US" dirty="0"/>
              <a:t> </a:t>
            </a:r>
            <a:r>
              <a:rPr lang="en-US" dirty="0" err="1"/>
              <a:t>ux</a:t>
            </a:r>
            <a:r>
              <a:rPr lang="en-US" dirty="0"/>
              <a:t> and vapor gradient near the leaf surface by </a:t>
            </a:r>
            <a:r>
              <a:rPr lang="en-US" dirty="0" err="1"/>
              <a:t>calculati</a:t>
            </a:r>
            <a:r>
              <a:rPr lang="en-US" dirty="0"/>
              <a:t> ng the </a:t>
            </a:r>
            <a:r>
              <a:rPr lang="en-US" dirty="0" err="1"/>
              <a:t>fl</a:t>
            </a:r>
            <a:r>
              <a:rPr lang="en-US" dirty="0"/>
              <a:t> ow rate needed to keep stable RH inside the chamber (including air and leaf temperature). (e.g., LICOR: LI-1600)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7ACF4-E6D4-3181-D049-95AAAE23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15" y="3366895"/>
            <a:ext cx="2873370" cy="29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0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60AD-E6B7-8E7D-38F5-77A8F62A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Modeling the stomata dynamic process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3F40F-BEEE-1BA6-F04A-88739CAC6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purpose: Measure the dynamic activities of stomata opening process</a:t>
            </a:r>
          </a:p>
          <a:p>
            <a:endParaRPr lang="en-US" dirty="0"/>
          </a:p>
          <a:p>
            <a:r>
              <a:rPr lang="en-US" dirty="0"/>
              <a:t>What we need to measure?</a:t>
            </a:r>
          </a:p>
          <a:p>
            <a:pPr lvl="1"/>
            <a:r>
              <a:rPr lang="en-US" altLang="zh-CN" dirty="0"/>
              <a:t>relative humidity</a:t>
            </a:r>
          </a:p>
          <a:p>
            <a:pPr lvl="1"/>
            <a:r>
              <a:rPr lang="en-US" dirty="0"/>
              <a:t>Light intensity</a:t>
            </a:r>
          </a:p>
          <a:p>
            <a:pPr lvl="1"/>
            <a:r>
              <a:rPr lang="en-US" dirty="0"/>
              <a:t>Keep other conditions unchanged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5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3320-2BD5-DD36-B931-AFAD7ADE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instrument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FAFEF-ECAC-2F9C-BD99-56CD97B1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dirty="0"/>
              <a:t>structures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C01E1-3179-1352-AEE3-788144A94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53" y="2492644"/>
            <a:ext cx="8180011" cy="34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3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77B13-FB2C-21E1-B36A-62CE18FD0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58" y="340954"/>
            <a:ext cx="10515600" cy="4351338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8A553-1497-D840-FB25-F93738967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09" y="1090508"/>
            <a:ext cx="9431181" cy="52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0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65F5-FB99-D869-9097-CEEF986E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instrument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6EDE5-767F-C0E4-DFD6-A31A1B344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dirty="0"/>
              <a:t>structures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F9A4D-5783-4CC5-D453-C7032552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28" y="2523304"/>
            <a:ext cx="6855554" cy="37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33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A4A8-155C-99A9-BDCB-FEC140AC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instrument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E4479-11C3-F303-35E6-5E6188098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dirty="0"/>
              <a:t>procedure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Dark preprocessing (around 12 mins)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Press the chamber on leaf surface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Turn off the light (1 hour)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Turn on the light and lift the chamber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63E99-1570-BEBC-06F2-0556FDC9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212" y="1690688"/>
            <a:ext cx="4684640" cy="39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64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5A67-74C3-21BF-804F-C026E0CC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1C38B-9B8B-0738-B397-04F27507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Arduino board</a:t>
            </a:r>
          </a:p>
          <a:p>
            <a:pPr lvl="1"/>
            <a:r>
              <a:rPr lang="en-US" dirty="0"/>
              <a:t>We use Mega 2560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Getting start: https://docs.arduino.cc/software/ide-v1/tutorials/getting-started/cores/arduino-avr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9B093-ECF1-7A25-D778-6BCB48D7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71" y="1825625"/>
            <a:ext cx="5906012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5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8A5C-4567-8B4C-ED90-F1AF7452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6AB8-FFB4-1328-B1A8-05B560752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Pinout &amp; data sheet: </a:t>
            </a:r>
            <a:r>
              <a:rPr lang="en-US" dirty="0">
                <a:hlinkClick r:id="rId2"/>
              </a:rPr>
              <a:t>https://docs.arduino.cc/hardware/mega-2560</a:t>
            </a:r>
            <a:endParaRPr lang="en-US" dirty="0"/>
          </a:p>
          <a:p>
            <a:endParaRPr lang="en-US" dirty="0"/>
          </a:p>
          <a:p>
            <a:r>
              <a:rPr lang="en-US" dirty="0"/>
              <a:t>Tutorials docs: </a:t>
            </a:r>
            <a:r>
              <a:rPr lang="en-US" dirty="0">
                <a:hlinkClick r:id="rId3"/>
              </a:rPr>
              <a:t>https://docs.arduino.cc/tutorials/</a:t>
            </a:r>
            <a:endParaRPr lang="en-US" dirty="0"/>
          </a:p>
          <a:p>
            <a:endParaRPr lang="en-US" dirty="0"/>
          </a:p>
          <a:p>
            <a:r>
              <a:rPr lang="en-US" dirty="0"/>
              <a:t>Tutorials from </a:t>
            </a:r>
            <a:r>
              <a:rPr 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Paul McWhorter (Video): </a:t>
            </a:r>
            <a:r>
              <a:rPr lang="en-US" dirty="0">
                <a:hlinkClick r:id="rId4"/>
              </a:rPr>
              <a:t>https://www.youtube.com/@paulmcwhorter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1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0FBF-4FFF-E91D-9E03-08824ACD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ABBF-6132-A11F-DAC5-648A5FA0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  <a:p>
            <a:pPr lvl="1"/>
            <a:r>
              <a:rPr lang="en-US" sz="2400" dirty="0"/>
              <a:t>Stomata are tiny openings or pores in plant tissue that allow for gas exchange (CO2, H2O…).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69B03-15A7-62A8-8563-4FEA62DAE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604" y="3429000"/>
            <a:ext cx="3979158" cy="224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E8785-32CB-5DE1-A265-3DCC969E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84" y="3319578"/>
            <a:ext cx="4490127" cy="235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83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6FAC-78B3-F566-9042-CC3A10D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1CD1-8D53-8D14-196E-5B18F52DF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  <a:p>
            <a:endParaRPr lang="en-US" dirty="0"/>
          </a:p>
          <a:p>
            <a:pPr lvl="1"/>
            <a:r>
              <a:rPr lang="en-US" dirty="0"/>
              <a:t>Humidity sensor -TI HDC-2080</a:t>
            </a:r>
          </a:p>
          <a:p>
            <a:pPr lvl="2"/>
            <a:r>
              <a:rPr lang="en-US" dirty="0"/>
              <a:t>User guide </a:t>
            </a:r>
            <a:r>
              <a:rPr lang="en-US" dirty="0">
                <a:hlinkClick r:id="rId2"/>
              </a:rPr>
              <a:t>https://www.ti.com/product/HDC2080?utm_source=google&amp;utm_medium=cpc&amp;utm_campaign=asc-null-null-gpn_en-cpc-pf-google-tw&amp;utm_content=hdc2080&amp;ds_k=&amp;dcm=yes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b="0" i="0" dirty="0">
                <a:effectLst/>
                <a:latin typeface="Roboto" panose="02000000000000000000" pitchFamily="2" charset="0"/>
              </a:rPr>
              <a:t>HDC2080EVM module : </a:t>
            </a:r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https://www.ti.com/tool/HDC2080EVM</a:t>
            </a:r>
            <a:r>
              <a:rPr lang="en-US" b="0" i="0" dirty="0">
                <a:effectLst/>
                <a:latin typeface="Roboto" panose="02000000000000000000" pitchFamily="2" charset="0"/>
              </a:rPr>
              <a:t> (includes user guid</a:t>
            </a:r>
            <a:r>
              <a:rPr lang="en-US" dirty="0">
                <a:latin typeface="Roboto" panose="02000000000000000000" pitchFamily="2" charset="0"/>
              </a:rPr>
              <a:t>e, applications, etc.</a:t>
            </a:r>
            <a:r>
              <a:rPr lang="en-US" b="0" i="0" dirty="0">
                <a:effectLst/>
                <a:latin typeface="Roboto" panose="02000000000000000000" pitchFamily="2" charset="0"/>
              </a:rPr>
              <a:t>)</a:t>
            </a:r>
          </a:p>
          <a:p>
            <a:pPr lvl="2"/>
            <a:endParaRPr lang="en-US" dirty="0">
              <a:latin typeface="Roboto" panose="02000000000000000000" pitchFamily="2" charset="0"/>
            </a:endParaRPr>
          </a:p>
          <a:p>
            <a:pPr lvl="2"/>
            <a:endParaRPr lang="en-US" b="0" i="0" dirty="0">
              <a:effectLst/>
              <a:latin typeface="Roboto" panose="02000000000000000000" pitchFamily="2" charset="0"/>
            </a:endParaRP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33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C58F2-5DE6-9CD7-FB68-5BC7359C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50D5D-F02C-DF0A-D202-1590DAE88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  <a:p>
            <a:endParaRPr lang="en-US" dirty="0"/>
          </a:p>
          <a:p>
            <a:pPr lvl="1"/>
            <a:r>
              <a:rPr lang="en-US" dirty="0"/>
              <a:t>Light sensor --- TSL2591</a:t>
            </a:r>
          </a:p>
          <a:p>
            <a:pPr lvl="2"/>
            <a:r>
              <a:rPr lang="en-US" dirty="0"/>
              <a:t>Docs &amp; code: </a:t>
            </a:r>
            <a:r>
              <a:rPr lang="en-US" dirty="0">
                <a:hlinkClick r:id="rId2"/>
              </a:rPr>
              <a:t>https://learn.adafruit.com/adafruit-tsl2591/overview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Servo actuator --- PA-12-10645012R</a:t>
            </a:r>
          </a:p>
          <a:p>
            <a:pPr lvl="2"/>
            <a:r>
              <a:rPr lang="en-US" dirty="0"/>
              <a:t>Docs : </a:t>
            </a:r>
            <a:r>
              <a:rPr lang="en-US" dirty="0">
                <a:hlinkClick r:id="rId3"/>
              </a:rPr>
              <a:t>https://www.progressiveautomations.com/products/micro-servo-actuator-rs485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37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3BBF-91EA-6BAF-C9C7-13682859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100DF-B2C8-24E1-57CF-C6411193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4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-up of a black and white photo&#10;&#10;Description automatically generated">
            <a:extLst>
              <a:ext uri="{FF2B5EF4-FFF2-40B4-BE49-F238E27FC236}">
                <a16:creationId xmlns:a16="http://schemas.microsoft.com/office/drawing/2014/main" id="{43471C79-8F73-2562-10D8-45E1F418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92" y="1253331"/>
            <a:ext cx="4360888" cy="4360888"/>
          </a:xfrm>
        </p:spPr>
      </p:pic>
      <p:pic>
        <p:nvPicPr>
          <p:cNvPr id="5" name="Picture 4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B8AEFD8D-2249-34CA-7889-0B0B1EE19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67" y="1271126"/>
            <a:ext cx="4597400" cy="4597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3BE2A6F-D45E-859A-D06B-B766604CB5A4}"/>
              </a:ext>
            </a:extLst>
          </p:cNvPr>
          <p:cNvSpPr/>
          <p:nvPr/>
        </p:nvSpPr>
        <p:spPr>
          <a:xfrm>
            <a:off x="4444386" y="4605593"/>
            <a:ext cx="577850" cy="539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7A8DE5-4270-9B3F-514A-B13AFEF1B4D2}"/>
              </a:ext>
            </a:extLst>
          </p:cNvPr>
          <p:cNvSpPr/>
          <p:nvPr/>
        </p:nvSpPr>
        <p:spPr>
          <a:xfrm>
            <a:off x="3274346" y="3691193"/>
            <a:ext cx="577850" cy="539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3019E9-CFDC-3D09-B3A6-82B060D44A2B}"/>
              </a:ext>
            </a:extLst>
          </p:cNvPr>
          <p:cNvSpPr/>
          <p:nvPr/>
        </p:nvSpPr>
        <p:spPr>
          <a:xfrm>
            <a:off x="8672256" y="2757129"/>
            <a:ext cx="577850" cy="539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02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green tray with wires and a plant&#10;&#10;Description automatically generated">
            <a:extLst>
              <a:ext uri="{FF2B5EF4-FFF2-40B4-BE49-F238E27FC236}">
                <a16:creationId xmlns:a16="http://schemas.microsoft.com/office/drawing/2014/main" id="{1A8F10F0-79AC-0B3B-9145-21783F816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99" y="474228"/>
            <a:ext cx="7086280" cy="5314710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DE2B3D-6332-A283-06EE-64505C031507}"/>
              </a:ext>
            </a:extLst>
          </p:cNvPr>
          <p:cNvCxnSpPr>
            <a:cxnSpLocks/>
          </p:cNvCxnSpPr>
          <p:nvPr/>
        </p:nvCxnSpPr>
        <p:spPr>
          <a:xfrm flipH="1">
            <a:off x="5717049" y="671871"/>
            <a:ext cx="400050" cy="131445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2223A6-EB45-D374-7FA2-A907B999B404}"/>
              </a:ext>
            </a:extLst>
          </p:cNvPr>
          <p:cNvSpPr txBox="1"/>
          <p:nvPr/>
        </p:nvSpPr>
        <p:spPr>
          <a:xfrm>
            <a:off x="5917074" y="289562"/>
            <a:ext cx="64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Tube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4CB004-D3CF-6BE4-E0D1-CDE2C5577350}"/>
              </a:ext>
            </a:extLst>
          </p:cNvPr>
          <p:cNvCxnSpPr>
            <a:cxnSpLocks/>
          </p:cNvCxnSpPr>
          <p:nvPr/>
        </p:nvCxnSpPr>
        <p:spPr>
          <a:xfrm>
            <a:off x="2205499" y="1243371"/>
            <a:ext cx="1803400" cy="121364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24DF9A-0A2C-BB27-D4BF-D8ED579A916B}"/>
              </a:ext>
            </a:extLst>
          </p:cNvPr>
          <p:cNvSpPr txBox="1"/>
          <p:nvPr/>
        </p:nvSpPr>
        <p:spPr>
          <a:xfrm>
            <a:off x="1557479" y="979053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50B956-78B8-4BE2-7177-2A46E0EF9A29}"/>
              </a:ext>
            </a:extLst>
          </p:cNvPr>
          <p:cNvCxnSpPr>
            <a:cxnSpLocks/>
          </p:cNvCxnSpPr>
          <p:nvPr/>
        </p:nvCxnSpPr>
        <p:spPr>
          <a:xfrm flipV="1">
            <a:off x="2205499" y="4263075"/>
            <a:ext cx="3797140" cy="52994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09EEF5-EC24-1A1A-9D1E-5B2E012FE8DD}"/>
              </a:ext>
            </a:extLst>
          </p:cNvPr>
          <p:cNvSpPr txBox="1"/>
          <p:nvPr/>
        </p:nvSpPr>
        <p:spPr>
          <a:xfrm>
            <a:off x="1300710" y="4608355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Tobacco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5DB47C-A7F9-9279-325C-7FC20A6F135C}"/>
              </a:ext>
            </a:extLst>
          </p:cNvPr>
          <p:cNvCxnSpPr>
            <a:cxnSpLocks/>
          </p:cNvCxnSpPr>
          <p:nvPr/>
        </p:nvCxnSpPr>
        <p:spPr>
          <a:xfrm flipH="1">
            <a:off x="7615619" y="2958943"/>
            <a:ext cx="2184160" cy="15371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B1674-21E0-980C-F2B6-9EC63113BBE0}"/>
              </a:ext>
            </a:extLst>
          </p:cNvPr>
          <p:cNvSpPr txBox="1"/>
          <p:nvPr/>
        </p:nvSpPr>
        <p:spPr>
          <a:xfrm>
            <a:off x="9704529" y="2680853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290123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ACA63375-F9E8-9558-9436-BB710D890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8" y="408038"/>
            <a:ext cx="4345859" cy="3259394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4F706C-9215-74E4-A246-0CB1D5E6F9B3}"/>
              </a:ext>
            </a:extLst>
          </p:cNvPr>
          <p:cNvCxnSpPr>
            <a:cxnSpLocks/>
          </p:cNvCxnSpPr>
          <p:nvPr/>
        </p:nvCxnSpPr>
        <p:spPr>
          <a:xfrm>
            <a:off x="1686233" y="2005780"/>
            <a:ext cx="1353458" cy="22227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203958-FE9C-F6E1-0840-4FF1DC96B819}"/>
              </a:ext>
            </a:extLst>
          </p:cNvPr>
          <p:cNvSpPr txBox="1"/>
          <p:nvPr/>
        </p:nvSpPr>
        <p:spPr>
          <a:xfrm>
            <a:off x="2810156" y="422849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5mm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3BA13B09-CBFE-6B90-4C0C-66C24CEE0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82124" y="844660"/>
            <a:ext cx="4648200" cy="34861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47ECD4-D1A8-18CA-438B-2D4A8FC1A4EF}"/>
              </a:ext>
            </a:extLst>
          </p:cNvPr>
          <p:cNvCxnSpPr>
            <a:cxnSpLocks/>
          </p:cNvCxnSpPr>
          <p:nvPr/>
        </p:nvCxnSpPr>
        <p:spPr>
          <a:xfrm flipH="1">
            <a:off x="3844413" y="2453149"/>
            <a:ext cx="4454013" cy="17753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1EC9C3-2CC6-5B3C-8963-1809FD1B2E2B}"/>
              </a:ext>
            </a:extLst>
          </p:cNvPr>
          <p:cNvSpPr txBox="1"/>
          <p:nvPr/>
        </p:nvSpPr>
        <p:spPr>
          <a:xfrm>
            <a:off x="2258715" y="214548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52 mm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499E3-6C52-8724-85A2-C1313E92B4AE}"/>
              </a:ext>
            </a:extLst>
          </p:cNvPr>
          <p:cNvSpPr txBox="1"/>
          <p:nvPr/>
        </p:nvSpPr>
        <p:spPr>
          <a:xfrm>
            <a:off x="4050891" y="607633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= 300 mm</a:t>
            </a:r>
          </a:p>
        </p:txBody>
      </p:sp>
    </p:spTree>
    <p:extLst>
      <p:ext uri="{BB962C8B-B14F-4D97-AF65-F5344CB8AC3E}">
        <p14:creationId xmlns:p14="http://schemas.microsoft.com/office/powerpoint/2010/main" val="4151304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805B4E-1FD0-9F7E-F00A-3B817777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4" y="429447"/>
            <a:ext cx="4433632" cy="2374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59BF6-D926-AECC-FA54-2229423B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745" y="1511710"/>
            <a:ext cx="2415749" cy="1021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896FB-CB39-1012-7DF1-BFF2AB2C1B36}"/>
              </a:ext>
            </a:extLst>
          </p:cNvPr>
          <p:cNvSpPr txBox="1"/>
          <p:nvPr/>
        </p:nvSpPr>
        <p:spPr>
          <a:xfrm>
            <a:off x="6027173" y="719902"/>
            <a:ext cx="4433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Integrated development environment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DBBC0-7E1B-C659-5A1E-95142C51B08D}"/>
              </a:ext>
            </a:extLst>
          </p:cNvPr>
          <p:cNvSpPr txBox="1"/>
          <p:nvPr/>
        </p:nvSpPr>
        <p:spPr>
          <a:xfrm>
            <a:off x="2174776" y="3716593"/>
            <a:ext cx="8050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Attention!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	At least one PC with windows!</a:t>
            </a:r>
          </a:p>
        </p:txBody>
      </p:sp>
    </p:spTree>
    <p:extLst>
      <p:ext uri="{BB962C8B-B14F-4D97-AF65-F5344CB8AC3E}">
        <p14:creationId xmlns:p14="http://schemas.microsoft.com/office/powerpoint/2010/main" val="3026897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6F2BD-E367-7DBB-2AAA-5A2798545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51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91D8CD-EBB2-141C-9967-7E01A046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03" y="1864544"/>
            <a:ext cx="6855554" cy="378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6D0FA-534D-DC16-E9A1-2FA52316F81A}"/>
              </a:ext>
            </a:extLst>
          </p:cNvPr>
          <p:cNvSpPr txBox="1"/>
          <p:nvPr/>
        </p:nvSpPr>
        <p:spPr>
          <a:xfrm>
            <a:off x="1317523" y="678426"/>
            <a:ext cx="99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sensors: I2C multiplexer, humidity sensor, Light sensor, SD card read/write block, Solid moisture sensor</a:t>
            </a:r>
          </a:p>
        </p:txBody>
      </p:sp>
    </p:spTree>
    <p:extLst>
      <p:ext uri="{BB962C8B-B14F-4D97-AF65-F5344CB8AC3E}">
        <p14:creationId xmlns:p14="http://schemas.microsoft.com/office/powerpoint/2010/main" val="1981848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41A7-B179-A944-0BC5-35409147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of development in Arduino IDE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2C09-9B57-8A94-6BFE-8DB78966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Look up the type of the sensor</a:t>
            </a:r>
          </a:p>
          <a:p>
            <a:endParaRPr lang="en-US" dirty="0"/>
          </a:p>
          <a:p>
            <a:r>
              <a:rPr lang="en-US" dirty="0"/>
              <a:t>Take a look at the technique document</a:t>
            </a:r>
          </a:p>
          <a:p>
            <a:endParaRPr lang="en-US" dirty="0"/>
          </a:p>
          <a:p>
            <a:r>
              <a:rPr lang="en-US" dirty="0"/>
              <a:t>Install the corresponding library in IDE</a:t>
            </a:r>
          </a:p>
          <a:p>
            <a:endParaRPr lang="en-US" dirty="0"/>
          </a:p>
          <a:p>
            <a:r>
              <a:rPr lang="en-US" dirty="0"/>
              <a:t>Find the example code</a:t>
            </a:r>
          </a:p>
          <a:p>
            <a:endParaRPr lang="en-US" dirty="0"/>
          </a:p>
          <a:p>
            <a:r>
              <a:rPr lang="en-US" dirty="0"/>
              <a:t>Write your own code</a:t>
            </a:r>
          </a:p>
        </p:txBody>
      </p:sp>
    </p:spTree>
    <p:extLst>
      <p:ext uri="{BB962C8B-B14F-4D97-AF65-F5344CB8AC3E}">
        <p14:creationId xmlns:p14="http://schemas.microsoft.com/office/powerpoint/2010/main" val="214507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A1C06-3B91-B935-0607-DBB90D468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16"/>
            <a:ext cx="10515600" cy="6019647"/>
          </a:xfrm>
        </p:spPr>
        <p:txBody>
          <a:bodyPr/>
          <a:lstStyle/>
          <a:p>
            <a:r>
              <a:rPr lang="en-US" b="0" i="1" dirty="0">
                <a:solidFill>
                  <a:srgbClr val="404040"/>
                </a:solidFill>
                <a:effectLst/>
                <a:latin typeface="neue-haas-unica"/>
              </a:rPr>
              <a:t>Stomatal traits vary between species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22170-9E52-8123-DAE3-33F16AB1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372" y="572121"/>
            <a:ext cx="5895889" cy="4681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4B31BF-4F8D-3EFA-4EF7-03A0FACC3758}"/>
              </a:ext>
            </a:extLst>
          </p:cNvPr>
          <p:cNvSpPr txBox="1"/>
          <p:nvPr/>
        </p:nvSpPr>
        <p:spPr>
          <a:xfrm>
            <a:off x="1262176" y="5108625"/>
            <a:ext cx="9667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404040"/>
                </a:solidFill>
                <a:effectLst/>
                <a:latin typeface="neue-haas-unica"/>
              </a:rPr>
              <a:t> The eudicots (A) Arabidopsis thaliana; (B) Phaseolus vulgaris;  (C) Oryza sativa; (D) Triticum 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neue-haas-unica"/>
              </a:rPr>
              <a:t>aestivum</a:t>
            </a:r>
            <a:r>
              <a:rPr lang="en-US" b="0" i="1" dirty="0">
                <a:solidFill>
                  <a:srgbClr val="404040"/>
                </a:solidFill>
                <a:effectLst/>
                <a:latin typeface="neue-haas-unica"/>
              </a:rPr>
              <a:t> </a:t>
            </a:r>
          </a:p>
          <a:p>
            <a:r>
              <a:rPr lang="en-US" b="0" i="1" dirty="0">
                <a:solidFill>
                  <a:srgbClr val="404040"/>
                </a:solidFill>
                <a:effectLst/>
                <a:latin typeface="neue-haas-unica"/>
              </a:rPr>
              <a:t> dumbbell-shaped guard cells (solid green) and specialized subsidiary cells (light green gradient). </a:t>
            </a:r>
          </a:p>
          <a:p>
            <a:r>
              <a:rPr lang="en-US" b="0" i="1" dirty="0">
                <a:solidFill>
                  <a:srgbClr val="404040"/>
                </a:solidFill>
                <a:effectLst/>
                <a:latin typeface="neue-haas-unica"/>
              </a:rPr>
              <a:t>Clear differences in stomatal size and stomatal density can be observed [1]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5B968-61EC-523D-8819-AF1D422A8929}"/>
              </a:ext>
            </a:extLst>
          </p:cNvPr>
          <p:cNvSpPr txBox="1"/>
          <p:nvPr/>
        </p:nvSpPr>
        <p:spPr>
          <a:xfrm>
            <a:off x="1262176" y="6176963"/>
            <a:ext cx="1051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[1]: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Bertolino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 T, Caine R S, Gray J E. Impact of stomatal density and morphology on water-use efficiency in a changing world[J]. Frontiers in plant science, 2019, 10: 225.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6647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9B23-B278-626E-FB1C-096529B6A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of development in Arduino IDE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A31BA-C2AF-2E1E-AB94-23CD08665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up the type of the sensor ( Take a look at the sensor)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7" name="Picture 6" descr="A black circuit board with wires&#10;&#10;Description automatically generated">
            <a:extLst>
              <a:ext uri="{FF2B5EF4-FFF2-40B4-BE49-F238E27FC236}">
                <a16:creationId xmlns:a16="http://schemas.microsoft.com/office/drawing/2014/main" id="{00AAF822-76F5-D24A-0F16-F8F61C368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7" t="34982" r="9884" b="18136"/>
          <a:stretch/>
        </p:blipFill>
        <p:spPr>
          <a:xfrm>
            <a:off x="2382985" y="2298290"/>
            <a:ext cx="2503647" cy="2261420"/>
          </a:xfrm>
          <a:prstGeom prst="rect">
            <a:avLst/>
          </a:prstGeom>
        </p:spPr>
      </p:pic>
      <p:pic>
        <p:nvPicPr>
          <p:cNvPr id="9" name="Picture 8" descr="A hand holding a piece of electronic device&#10;&#10;Description automatically generated">
            <a:extLst>
              <a:ext uri="{FF2B5EF4-FFF2-40B4-BE49-F238E27FC236}">
                <a16:creationId xmlns:a16="http://schemas.microsoft.com/office/drawing/2014/main" id="{86ACACF1-C0F5-71EA-B755-F4D581E9FB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t="43402" r="23546" b="14695"/>
          <a:stretch/>
        </p:blipFill>
        <p:spPr>
          <a:xfrm>
            <a:off x="7082912" y="2298290"/>
            <a:ext cx="2074607" cy="226142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1569F1B-688D-A965-68FF-3B39497DB482}"/>
              </a:ext>
            </a:extLst>
          </p:cNvPr>
          <p:cNvSpPr/>
          <p:nvPr/>
        </p:nvSpPr>
        <p:spPr>
          <a:xfrm>
            <a:off x="6851955" y="3258573"/>
            <a:ext cx="2536519" cy="539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968803-2FD5-36C0-2F18-4E19B13F7A1B}"/>
              </a:ext>
            </a:extLst>
          </p:cNvPr>
          <p:cNvSpPr/>
          <p:nvPr/>
        </p:nvSpPr>
        <p:spPr>
          <a:xfrm>
            <a:off x="2465590" y="2361072"/>
            <a:ext cx="2536519" cy="539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E9917E-8DAD-CB89-058C-315EE01DC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460" y="4758606"/>
            <a:ext cx="8245555" cy="723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96F458-085C-5EC2-1F68-448C08F07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460" y="5453759"/>
            <a:ext cx="2697714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51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27618A-D6AF-8A70-382C-73EAC6A8D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0" b="6093"/>
          <a:stretch/>
        </p:blipFill>
        <p:spPr>
          <a:xfrm>
            <a:off x="117988" y="1445341"/>
            <a:ext cx="11688560" cy="5250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1C0DE0-6FFD-A93F-683D-6587248932F2}"/>
              </a:ext>
            </a:extLst>
          </p:cNvPr>
          <p:cNvSpPr txBox="1"/>
          <p:nvPr/>
        </p:nvSpPr>
        <p:spPr>
          <a:xfrm>
            <a:off x="530942" y="631412"/>
            <a:ext cx="8524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Take a look at the technique document</a:t>
            </a:r>
          </a:p>
        </p:txBody>
      </p:sp>
    </p:spTree>
    <p:extLst>
      <p:ext uri="{BB962C8B-B14F-4D97-AF65-F5344CB8AC3E}">
        <p14:creationId xmlns:p14="http://schemas.microsoft.com/office/powerpoint/2010/main" val="2072919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EC23-40C7-D3F2-5510-88829DB7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Install the corresponding library in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88F2-25E0-F300-690B-D8DE5DDB3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Tools-&gt;Manage libraries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1E45E6-B182-760E-9A08-7EE10844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13" y="2425043"/>
            <a:ext cx="7453006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59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6B2EC-325F-7B45-9DE7-89A6DB9C5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096" y="1632785"/>
            <a:ext cx="10043807" cy="1287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FE7C1-3BC3-4E19-FFBD-708BDE1EB20B}"/>
              </a:ext>
            </a:extLst>
          </p:cNvPr>
          <p:cNvSpPr txBox="1"/>
          <p:nvPr/>
        </p:nvSpPr>
        <p:spPr>
          <a:xfrm>
            <a:off x="835741" y="599767"/>
            <a:ext cx="2119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‘Light sensor’</a:t>
            </a:r>
          </a:p>
        </p:txBody>
      </p:sp>
    </p:spTree>
    <p:extLst>
      <p:ext uri="{BB962C8B-B14F-4D97-AF65-F5344CB8AC3E}">
        <p14:creationId xmlns:p14="http://schemas.microsoft.com/office/powerpoint/2010/main" val="1448988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57C2-6C86-B7A3-3842-BD9EAC00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Find the example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F60E-2F4F-4F2A-918F-96DD31D3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6684"/>
            <a:ext cx="4272912" cy="54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2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5115-C443-B5A7-4192-864B3A919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4" y="7760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Read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93839-2FEA-B7F3-3D13-344BC3215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93F40-082B-6992-6525-701FD722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4" y="740390"/>
            <a:ext cx="11573559" cy="61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93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1074-6F6D-838F-8E56-F638CC54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/>
              <a:t>Write your own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91D7-79C4-349B-1EDB-F38A1DA90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692"/>
          <a:stretch/>
        </p:blipFill>
        <p:spPr>
          <a:xfrm>
            <a:off x="611893" y="1337314"/>
            <a:ext cx="11145381" cy="31363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59C064-D0DD-5AA7-3F55-4F98FC057994}"/>
              </a:ext>
            </a:extLst>
          </p:cNvPr>
          <p:cNvSpPr txBox="1">
            <a:spLocks/>
          </p:cNvSpPr>
          <p:nvPr/>
        </p:nvSpPr>
        <p:spPr>
          <a:xfrm>
            <a:off x="838200" y="4651863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Download to the board</a:t>
            </a:r>
          </a:p>
        </p:txBody>
      </p:sp>
    </p:spTree>
    <p:extLst>
      <p:ext uri="{BB962C8B-B14F-4D97-AF65-F5344CB8AC3E}">
        <p14:creationId xmlns:p14="http://schemas.microsoft.com/office/powerpoint/2010/main" val="24084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EEA8D-D3B7-5F0E-C2DE-865AB6015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501444"/>
            <a:ext cx="10515600" cy="5515897"/>
          </a:xfrm>
        </p:spPr>
        <p:txBody>
          <a:bodyPr>
            <a:normAutofit/>
          </a:bodyPr>
          <a:lstStyle/>
          <a:p>
            <a:r>
              <a:rPr lang="en-US" dirty="0"/>
              <a:t> Functions [1]</a:t>
            </a:r>
          </a:p>
          <a:p>
            <a:pPr lvl="1"/>
            <a:r>
              <a:rPr lang="en-US" b="0" i="0" dirty="0">
                <a:solidFill>
                  <a:schemeClr val="accent2"/>
                </a:solidFill>
                <a:effectLst/>
                <a:latin typeface="GothamSSm"/>
              </a:rPr>
              <a:t>Exchange the gases</a:t>
            </a:r>
            <a:r>
              <a:rPr lang="en-US" b="0" i="0" dirty="0">
                <a:solidFill>
                  <a:srgbClr val="333333"/>
                </a:solidFill>
                <a:effectLst/>
                <a:latin typeface="GothamSSm"/>
              </a:rPr>
              <a:t> by closing and opening the pores in the leaves.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GothamSSm"/>
              </a:rPr>
              <a:t>Removes oxygen and takes in carbon dioxide at the time of </a:t>
            </a:r>
            <a:r>
              <a:rPr lang="en-US" b="0" i="0" dirty="0">
                <a:solidFill>
                  <a:srgbClr val="FF0000"/>
                </a:solidFill>
                <a:effectLst/>
                <a:latin typeface="GothamSSm"/>
              </a:rPr>
              <a:t>photosynthesis</a:t>
            </a:r>
            <a:r>
              <a:rPr lang="en-US" b="0" i="0" dirty="0">
                <a:solidFill>
                  <a:srgbClr val="333333"/>
                </a:solidFill>
                <a:effectLst/>
                <a:latin typeface="GothamSSm"/>
              </a:rPr>
              <a:t>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333333"/>
              </a:solidFill>
              <a:effectLst/>
              <a:latin typeface="GothamSSm"/>
            </a:endParaRP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GothamSSm"/>
              </a:rPr>
              <a:t>Assists in </a:t>
            </a:r>
            <a:r>
              <a:rPr lang="en-US" b="0" i="0" dirty="0">
                <a:solidFill>
                  <a:schemeClr val="accent2"/>
                </a:solidFill>
                <a:effectLst/>
                <a:latin typeface="GothamSSm"/>
              </a:rPr>
              <a:t>eradicating excess water </a:t>
            </a:r>
            <a:r>
              <a:rPr lang="en-US" b="0" i="0" dirty="0">
                <a:solidFill>
                  <a:srgbClr val="333333"/>
                </a:solidFill>
                <a:effectLst/>
                <a:latin typeface="GothamSSm"/>
              </a:rPr>
              <a:t>from the leaves. (water exchange)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333333"/>
              </a:solidFill>
              <a:effectLst/>
              <a:latin typeface="GothamSSm"/>
            </a:endParaRP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GothamSSm"/>
              </a:rPr>
              <a:t>Assists in </a:t>
            </a:r>
            <a:r>
              <a:rPr lang="en-US" b="0" i="0" dirty="0">
                <a:solidFill>
                  <a:schemeClr val="accent2"/>
                </a:solidFill>
                <a:effectLst/>
                <a:latin typeface="GothamSSm"/>
              </a:rPr>
              <a:t>monitoring the movement of water</a:t>
            </a:r>
            <a:r>
              <a:rPr lang="en-US" b="0" i="0" dirty="0">
                <a:solidFill>
                  <a:srgbClr val="333333"/>
                </a:solidFill>
                <a:effectLst/>
                <a:latin typeface="GothamSSm"/>
              </a:rPr>
              <a:t> via </a:t>
            </a:r>
            <a:r>
              <a:rPr lang="en-US" b="0" i="0" dirty="0">
                <a:solidFill>
                  <a:srgbClr val="FF0000"/>
                </a:solidFill>
                <a:effectLst/>
                <a:latin typeface="GothamSSm"/>
              </a:rPr>
              <a:t>transpiration</a:t>
            </a:r>
            <a:r>
              <a:rPr lang="en-US" b="0" i="0" dirty="0">
                <a:solidFill>
                  <a:srgbClr val="333333"/>
                </a:solidFill>
                <a:effectLst/>
                <a:latin typeface="GothamSSm"/>
              </a:rPr>
              <a:t>.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333333"/>
              </a:solidFill>
              <a:effectLst/>
              <a:latin typeface="GothamSSm"/>
            </a:endParaRPr>
          </a:p>
          <a:p>
            <a:r>
              <a:rPr lang="en-US" dirty="0">
                <a:solidFill>
                  <a:srgbClr val="333333"/>
                </a:solidFill>
                <a:latin typeface="GothamSSm"/>
              </a:rPr>
              <a:t>Play a significant role in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photosynthesis</a:t>
            </a:r>
            <a:r>
              <a:rPr lang="en-US" b="0" i="0" dirty="0">
                <a:solidFill>
                  <a:srgbClr val="333333"/>
                </a:solidFill>
                <a:effectLst/>
                <a:latin typeface="GothamSSm"/>
              </a:rPr>
              <a:t> and </a:t>
            </a:r>
            <a:r>
              <a:rPr lang="en-US" b="0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transpiration </a:t>
            </a:r>
            <a:r>
              <a:rPr lang="en-US" dirty="0">
                <a:solidFill>
                  <a:srgbClr val="333333"/>
                </a:solidFill>
                <a:latin typeface="GothamSSm"/>
              </a:rPr>
              <a:t>[2-3]</a:t>
            </a:r>
          </a:p>
          <a:p>
            <a:pPr marL="0" indent="0">
              <a:buNone/>
            </a:pPr>
            <a:endParaRPr lang="en-US" b="0" i="0" dirty="0">
              <a:solidFill>
                <a:srgbClr val="FF0000"/>
              </a:solidFill>
              <a:effectLst/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CBB28-B627-5E3F-9BAC-6B8BAB084EA1}"/>
              </a:ext>
            </a:extLst>
          </p:cNvPr>
          <p:cNvSpPr txBox="1"/>
          <p:nvPr/>
        </p:nvSpPr>
        <p:spPr>
          <a:xfrm>
            <a:off x="521568" y="4725066"/>
            <a:ext cx="9612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[1]: </a:t>
            </a:r>
            <a:r>
              <a:rPr lang="en-US" sz="2000" dirty="0">
                <a:solidFill>
                  <a:srgbClr val="333333"/>
                </a:solidFill>
                <a:latin typeface="-apple-system"/>
              </a:rPr>
              <a:t>Melotto M, etc. Role of stomata in plant innate immunity and foliar bacterial diseases. </a:t>
            </a:r>
          </a:p>
          <a:p>
            <a:r>
              <a:rPr lang="en-US" sz="2000" dirty="0">
                <a:solidFill>
                  <a:srgbClr val="333333"/>
                </a:solidFill>
                <a:latin typeface="-apple-system"/>
              </a:rPr>
              <a:t>       Annu Rev </a:t>
            </a:r>
            <a:r>
              <a:rPr lang="en-US" sz="2000" dirty="0" err="1">
                <a:solidFill>
                  <a:srgbClr val="333333"/>
                </a:solidFill>
                <a:latin typeface="-apple-system"/>
              </a:rPr>
              <a:t>Phytopathol</a:t>
            </a:r>
            <a:r>
              <a:rPr lang="en-US" sz="2000" dirty="0">
                <a:solidFill>
                  <a:srgbClr val="333333"/>
                </a:solidFill>
                <a:latin typeface="-apple-system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788BA-832B-37AA-FD7F-52BEE97AD0AA}"/>
              </a:ext>
            </a:extLst>
          </p:cNvPr>
          <p:cNvSpPr txBox="1"/>
          <p:nvPr/>
        </p:nvSpPr>
        <p:spPr>
          <a:xfrm>
            <a:off x="521568" y="5432952"/>
            <a:ext cx="9622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[2]: </a:t>
            </a:r>
            <a:r>
              <a:rPr lang="en-US" sz="2000" dirty="0">
                <a:solidFill>
                  <a:srgbClr val="333333"/>
                </a:solidFill>
                <a:latin typeface="-apple-system"/>
              </a:rPr>
              <a:t>Lawson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333333"/>
                </a:solidFill>
                <a:latin typeface="-apple-system"/>
              </a:rPr>
              <a:t>T, </a:t>
            </a:r>
            <a:r>
              <a:rPr lang="en-US" sz="2000" dirty="0" err="1">
                <a:solidFill>
                  <a:srgbClr val="333333"/>
                </a:solidFill>
                <a:latin typeface="-apple-system"/>
              </a:rPr>
              <a:t>etc</a:t>
            </a:r>
            <a:r>
              <a:rPr lang="en-US" sz="2000" dirty="0">
                <a:solidFill>
                  <a:srgbClr val="333333"/>
                </a:solidFill>
                <a:latin typeface="-apple-system"/>
              </a:rPr>
              <a:t>, photosynthesis and plant water use efficiency[J]. New Phytologist, 2019.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699AE-84FF-BC2B-CD80-30CA0083B6FE}"/>
              </a:ext>
            </a:extLst>
          </p:cNvPr>
          <p:cNvSpPr txBox="1"/>
          <p:nvPr/>
        </p:nvSpPr>
        <p:spPr>
          <a:xfrm>
            <a:off x="521568" y="6002613"/>
            <a:ext cx="119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[3]: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-apple-system"/>
              </a:rPr>
              <a:t>Tuzet, A.J. Stomatal Conductance, Photosynthesis, and Transpiration, Modeling. Encyclopedia of Agrophysics. </a:t>
            </a:r>
          </a:p>
          <a:p>
            <a:r>
              <a:rPr lang="en-US" sz="2000" dirty="0">
                <a:solidFill>
                  <a:srgbClr val="333333"/>
                </a:solidFill>
                <a:latin typeface="-apple-system"/>
              </a:rPr>
              <a:t>      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-apple-system"/>
              </a:rPr>
              <a:t>Encyclopedia of Earth Sciences Series. Springer,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6788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F95F-BAD0-36B2-9573-B4381AD0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2787"/>
            <a:ext cx="10515600" cy="5754176"/>
          </a:xfrm>
        </p:spPr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GothamSSm"/>
              </a:rPr>
              <a:t>Driving the water cycle, refer to [1]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57ECD-D3EA-9C62-8DCD-44C6B100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02" y="1306660"/>
            <a:ext cx="8391833" cy="4244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FA5BC2-C015-1E06-C5BF-19F29F969BCF}"/>
              </a:ext>
            </a:extLst>
          </p:cNvPr>
          <p:cNvSpPr txBox="1"/>
          <p:nvPr/>
        </p:nvSpPr>
        <p:spPr>
          <a:xfrm>
            <a:off x="690716" y="6017341"/>
            <a:ext cx="10944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[1]: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Hetherington A M, etc. The role of stomata in sensing and driving environmental change[J]. </a:t>
            </a: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   Nature, 2003, 424(6951): 901-908.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847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B4B9-2FDA-EF62-54AE-10273D14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r>
              <a:rPr lang="en-US" dirty="0"/>
              <a:t>conductance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B165-C271-28AD-85A7-290CF99E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tomata dynamics---open and close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32BF2-30C8-C17E-9AC1-8CDC89685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9939"/>
            <a:ext cx="6020322" cy="3528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EB4AC7-31DB-4ACF-E458-1750DAB8FC72}"/>
              </a:ext>
            </a:extLst>
          </p:cNvPr>
          <p:cNvSpPr txBox="1"/>
          <p:nvPr/>
        </p:nvSpPr>
        <p:spPr>
          <a:xfrm>
            <a:off x="6858522" y="3262630"/>
            <a:ext cx="50483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B2B2B"/>
                </a:solidFill>
                <a:effectLst/>
                <a:latin typeface="Source Sans Pro" panose="020B0503030403020204" pitchFamily="34" charset="0"/>
              </a:rPr>
              <a:t>Stomata are constituted by two cells :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Guard cells</a:t>
            </a:r>
            <a:r>
              <a:rPr lang="en-US" b="0" i="0" dirty="0">
                <a:solidFill>
                  <a:srgbClr val="2B2B2B"/>
                </a:solidFill>
                <a:effectLst/>
                <a:latin typeface="Source Sans Pro" panose="020B0503030403020204" pitchFamily="34" charset="0"/>
              </a:rPr>
              <a:t>. </a:t>
            </a:r>
          </a:p>
          <a:p>
            <a:endParaRPr lang="en-US" dirty="0">
              <a:solidFill>
                <a:srgbClr val="2B2B2B"/>
              </a:solidFill>
              <a:latin typeface="Source Sans Pro" panose="020B0503030403020204" pitchFamily="34" charset="0"/>
            </a:endParaRPr>
          </a:p>
          <a:p>
            <a:endParaRPr lang="en-US" b="0" i="0" dirty="0">
              <a:solidFill>
                <a:srgbClr val="2B2B2B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2B2B2B"/>
                </a:solidFill>
                <a:effectLst/>
                <a:latin typeface="Source Sans Pro" panose="020B0503030403020204" pitchFamily="34" charset="0"/>
              </a:rPr>
              <a:t>Guard cells are hydraulic valves making possible stomata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closure and opening</a:t>
            </a:r>
            <a:r>
              <a:rPr lang="en-US" b="0" i="0" dirty="0">
                <a:solidFill>
                  <a:srgbClr val="2B2B2B"/>
                </a:solidFill>
                <a:effectLst/>
                <a:latin typeface="Source Sans Pro" panose="020B0503030403020204" pitchFamily="34" charset="0"/>
              </a:rPr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0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4F58-CAC2-1D84-8C9F-6B78B2A9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r>
              <a:rPr lang="en-US" dirty="0"/>
              <a:t>conductance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485EF-FBB5-330E-AB72-2C5AC68B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Definition</a:t>
            </a:r>
          </a:p>
          <a:p>
            <a:pPr lvl="1"/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Stomatal conductance (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neue-haas-unica"/>
              </a:rPr>
              <a:t>gs</a:t>
            </a:r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) is the diffusion of gas, such as carbon dioxide, water vapor, and oxygen, through the stomata of a plant. </a:t>
            </a:r>
          </a:p>
          <a:p>
            <a:r>
              <a:rPr lang="en-US" dirty="0">
                <a:solidFill>
                  <a:srgbClr val="404040"/>
                </a:solidFill>
                <a:latin typeface="neue-haas-unica"/>
              </a:rPr>
              <a:t>Importance of measuring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Estimates the rate of gas exchange (i.e., carbon dioxide uptake) and transpiration (i.e., water loss) through the </a:t>
            </a:r>
            <a:r>
              <a:rPr lang="en-US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leaf stomata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as determined by the degree of </a:t>
            </a:r>
            <a:r>
              <a:rPr lang="en-US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stomatal aperture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(and therefore the physical resistances to the movement of gases between the air and the interior of the leaf).[1]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3C036-74E3-D230-C664-BA5E7A263EB7}"/>
              </a:ext>
            </a:extLst>
          </p:cNvPr>
          <p:cNvSpPr txBox="1"/>
          <p:nvPr/>
        </p:nvSpPr>
        <p:spPr>
          <a:xfrm>
            <a:off x="1032388" y="5942568"/>
            <a:ext cx="1072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[1]: Cotthem, Willem Van (2018-01-30).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"Stomatal conductance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. PLANT STOMATA ENCYCLOPEDIA</a:t>
            </a:r>
          </a:p>
        </p:txBody>
      </p:sp>
    </p:spTree>
    <p:extLst>
      <p:ext uri="{BB962C8B-B14F-4D97-AF65-F5344CB8AC3E}">
        <p14:creationId xmlns:p14="http://schemas.microsoft.com/office/powerpoint/2010/main" val="351663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CBB6-CC51-B341-FB9F-A5A0F6B5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Stomata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r>
              <a:rPr lang="en-US" dirty="0"/>
              <a:t>conductance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9571-89F3-19D7-1745-EC8314BFD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1212"/>
            <a:ext cx="10515600" cy="5756787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404040"/>
                </a:solidFill>
                <a:effectLst/>
                <a:latin typeface="neue-haas-unica"/>
              </a:rPr>
              <a:t>Influences</a:t>
            </a:r>
            <a:endParaRPr lang="en-US" i="0" dirty="0">
              <a:solidFill>
                <a:srgbClr val="343534"/>
              </a:solidFill>
              <a:effectLst/>
              <a:latin typeface="neue-haas-unica"/>
            </a:endParaRPr>
          </a:p>
          <a:p>
            <a:pPr lvl="1"/>
            <a:r>
              <a:rPr lang="en-US" dirty="0"/>
              <a:t>Internal </a:t>
            </a:r>
            <a:r>
              <a:rPr lang="en-US" i="0" dirty="0">
                <a:solidFill>
                  <a:srgbClr val="404040"/>
                </a:solidFill>
                <a:effectLst/>
                <a:latin typeface="neue-haas-unica"/>
              </a:rPr>
              <a:t>Influences</a:t>
            </a:r>
            <a:r>
              <a:rPr lang="en-US" dirty="0"/>
              <a:t>: </a:t>
            </a:r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plant-level factors</a:t>
            </a:r>
          </a:p>
          <a:p>
            <a:pPr lvl="2"/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Signals from the guard cell and stomatal density</a:t>
            </a:r>
            <a:endParaRPr lang="en-US" dirty="0">
              <a:solidFill>
                <a:srgbClr val="404040"/>
              </a:solidFill>
              <a:latin typeface="neue-haas-unica"/>
            </a:endParaRPr>
          </a:p>
          <a:p>
            <a:pPr lvl="2"/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Changes in leaf water potential</a:t>
            </a:r>
          </a:p>
          <a:p>
            <a:pPr lvl="2"/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Need to take in CO2 for photosynthesis</a:t>
            </a:r>
            <a:endParaRPr lang="en-US" dirty="0">
              <a:solidFill>
                <a:srgbClr val="404040"/>
              </a:solidFill>
              <a:latin typeface="neue-haas-unica"/>
            </a:endParaRPr>
          </a:p>
          <a:p>
            <a:pPr lvl="2"/>
            <a:r>
              <a:rPr lang="en-US" dirty="0">
                <a:solidFill>
                  <a:srgbClr val="404040"/>
                </a:solidFill>
                <a:latin typeface="neue-haas-unica"/>
              </a:rPr>
              <a:t>Etc.</a:t>
            </a:r>
          </a:p>
          <a:p>
            <a:pPr lvl="1"/>
            <a:r>
              <a:rPr lang="en-US" i="0" dirty="0">
                <a:solidFill>
                  <a:srgbClr val="404040"/>
                </a:solidFill>
                <a:effectLst/>
                <a:latin typeface="neue-haas-unica"/>
              </a:rPr>
              <a:t>External Influences: </a:t>
            </a:r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Environmental factors</a:t>
            </a:r>
          </a:p>
          <a:p>
            <a:pPr lvl="2"/>
            <a:r>
              <a:rPr lang="en-US" b="1" i="0" dirty="0">
                <a:solidFill>
                  <a:srgbClr val="404040"/>
                </a:solidFill>
                <a:effectLst/>
                <a:latin typeface="neue-haas-unica"/>
              </a:rPr>
              <a:t>Light</a:t>
            </a:r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 is the primary external factor that determines stomatal conductance, as stomata are activated and open during daylight.</a:t>
            </a:r>
            <a:endParaRPr lang="en-US" dirty="0">
              <a:solidFill>
                <a:srgbClr val="404040"/>
              </a:solidFill>
              <a:latin typeface="neue-haas-unica"/>
            </a:endParaRPr>
          </a:p>
          <a:p>
            <a:pPr lvl="2"/>
            <a:r>
              <a:rPr lang="en-US" b="1" i="0" dirty="0">
                <a:solidFill>
                  <a:srgbClr val="404040"/>
                </a:solidFill>
                <a:effectLst/>
                <a:latin typeface="neue-haas-unica"/>
              </a:rPr>
              <a:t>Air temperature</a:t>
            </a:r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 rises will increase stomatal conductance, independent of plant water status and photosynthesis. </a:t>
            </a:r>
          </a:p>
          <a:p>
            <a:pPr lvl="2"/>
            <a:r>
              <a:rPr lang="en-US" b="1" i="0" dirty="0">
                <a:solidFill>
                  <a:srgbClr val="404040"/>
                </a:solidFill>
                <a:effectLst/>
                <a:latin typeface="neue-haas-unica"/>
              </a:rPr>
              <a:t>Elevated atmospheric CO2</a:t>
            </a:r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 concentration decreases stomatal conductance, which can end up reducing photosynthesis.</a:t>
            </a:r>
          </a:p>
          <a:p>
            <a:pPr lvl="2"/>
            <a:r>
              <a:rPr lang="en-US" b="1" i="0" dirty="0">
                <a:solidFill>
                  <a:srgbClr val="404040"/>
                </a:solidFill>
                <a:effectLst/>
                <a:latin typeface="neue-haas-unica"/>
              </a:rPr>
              <a:t>Humidity</a:t>
            </a:r>
            <a:r>
              <a:rPr lang="en-US" b="0" i="0" dirty="0">
                <a:solidFill>
                  <a:srgbClr val="404040"/>
                </a:solidFill>
                <a:effectLst/>
                <a:latin typeface="neue-haas-unica"/>
              </a:rPr>
              <a:t> influences stomatal conductance. Low humidity reduces stomatal conductance to preserve water. Stomata will open in high humidity even if the leaf water content is less.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neue-haas-unica"/>
              </a:rPr>
              <a:t>Etc.</a:t>
            </a:r>
            <a:endParaRPr lang="en-US" i="0" dirty="0">
              <a:solidFill>
                <a:srgbClr val="343534"/>
              </a:solidFill>
              <a:effectLst/>
              <a:latin typeface="neue-haas-unica"/>
            </a:endParaRP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2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7A81-3039-6C02-7BA5-F78B0F14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 conductance measure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2D861-11F3-801D-4739-E7ED1DED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404040"/>
                </a:solidFill>
                <a:latin typeface="neue-haas-unica"/>
              </a:rPr>
              <a:t>Steady-state porometers: A steady state porometer measures stomatal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404040"/>
                </a:solidFill>
                <a:latin typeface="neue-haas-unica"/>
              </a:rPr>
              <a:t>conductance using a sensor head with a fixed diffusion path to the leaf. It measures the vapor concentration at two different locations in the diffusion path. (e.g., Decagon: SC-1)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114EC-17D1-286A-6FF4-41FB4AB4A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95" y="3429000"/>
            <a:ext cx="4801016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2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1151</Words>
  <Application>Microsoft Office PowerPoint</Application>
  <PresentationFormat>Widescreen</PresentationFormat>
  <Paragraphs>145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-apple-system</vt:lpstr>
      <vt:lpstr>Google Sans</vt:lpstr>
      <vt:lpstr>GothamSSm</vt:lpstr>
      <vt:lpstr>neue-haas-unica</vt:lpstr>
      <vt:lpstr>Arial</vt:lpstr>
      <vt:lpstr>Calibri</vt:lpstr>
      <vt:lpstr>Calibri Light</vt:lpstr>
      <vt:lpstr>Georgia</vt:lpstr>
      <vt:lpstr>Roboto</vt:lpstr>
      <vt:lpstr>Source Sans Pro</vt:lpstr>
      <vt:lpstr>Office Theme</vt:lpstr>
      <vt:lpstr>PowerPoint Presentation</vt:lpstr>
      <vt:lpstr>Stomata</vt:lpstr>
      <vt:lpstr>PowerPoint Presentation</vt:lpstr>
      <vt:lpstr>PowerPoint Presentation</vt:lpstr>
      <vt:lpstr>PowerPoint Presentation</vt:lpstr>
      <vt:lpstr>Stomata  conductance</vt:lpstr>
      <vt:lpstr>Stomata  conductance</vt:lpstr>
      <vt:lpstr>Stomata  conductance</vt:lpstr>
      <vt:lpstr>Stomata conductance measure method</vt:lpstr>
      <vt:lpstr>Stomata conductance measure method</vt:lpstr>
      <vt:lpstr>Stomata conductance measure method</vt:lpstr>
      <vt:lpstr>Stomata conductance measure method.</vt:lpstr>
      <vt:lpstr>Modeling the stomata dynamic process </vt:lpstr>
      <vt:lpstr>Measurement instrument</vt:lpstr>
      <vt:lpstr>PowerPoint Presentation</vt:lpstr>
      <vt:lpstr>Measurement instrument</vt:lpstr>
      <vt:lpstr>Measurement instrument</vt:lpstr>
      <vt:lpstr>Technique details</vt:lpstr>
      <vt:lpstr>Technique details</vt:lpstr>
      <vt:lpstr>Technique details</vt:lpstr>
      <vt:lpstr>Technique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Procedure of development in Arduino IDE </vt:lpstr>
      <vt:lpstr>Procedure of development in Arduino IDE </vt:lpstr>
      <vt:lpstr>PowerPoint Presentation</vt:lpstr>
      <vt:lpstr>Install the corresponding library in IDE</vt:lpstr>
      <vt:lpstr>PowerPoint Presentation</vt:lpstr>
      <vt:lpstr>Find the example code</vt:lpstr>
      <vt:lpstr>Read the code</vt:lpstr>
      <vt:lpstr>Write your own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zezhou</dc:creator>
  <cp:lastModifiedBy>zezhou zhang</cp:lastModifiedBy>
  <cp:revision>2</cp:revision>
  <dcterms:created xsi:type="dcterms:W3CDTF">2023-07-02T20:15:59Z</dcterms:created>
  <dcterms:modified xsi:type="dcterms:W3CDTF">2025-03-20T19:16:04Z</dcterms:modified>
</cp:coreProperties>
</file>